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9"/>
  </p:notesMasterIdLst>
  <p:handoutMasterIdLst>
    <p:handoutMasterId r:id="rId20"/>
  </p:handoutMasterIdLst>
  <p:sldIdLst>
    <p:sldId id="312" r:id="rId4"/>
    <p:sldId id="314" r:id="rId5"/>
    <p:sldId id="328" r:id="rId6"/>
    <p:sldId id="319" r:id="rId7"/>
    <p:sldId id="323" r:id="rId8"/>
    <p:sldId id="329" r:id="rId9"/>
    <p:sldId id="320" r:id="rId10"/>
    <p:sldId id="330" r:id="rId11"/>
    <p:sldId id="331" r:id="rId12"/>
    <p:sldId id="332" r:id="rId13"/>
    <p:sldId id="333" r:id="rId14"/>
    <p:sldId id="336" r:id="rId15"/>
    <p:sldId id="334" r:id="rId16"/>
    <p:sldId id="326" r:id="rId17"/>
    <p:sldId id="327" r:id="rId18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sechka_i_Alenyshka" initials="V" lastIdx="1" clrIdx="0">
    <p:extLst>
      <p:ext uri="{19B8F6BF-5375-455C-9EA6-DF929625EA0E}">
        <p15:presenceInfo xmlns:p15="http://schemas.microsoft.com/office/powerpoint/2012/main" xmlns="" userId="Vasechka_i_Alenysh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1BFF1"/>
    <a:srgbClr val="0072DF"/>
    <a:srgbClr val="0073F2"/>
    <a:srgbClr val="003E81"/>
    <a:srgbClr val="D2D3D5"/>
    <a:srgbClr val="FCAE17"/>
    <a:srgbClr val="F26F21"/>
    <a:srgbClr val="00B09B"/>
    <a:srgbClr val="00A1DD"/>
    <a:srgbClr val="00C1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17" autoAdjust="0"/>
    <p:restoredTop sz="96395" autoAdjust="0"/>
  </p:normalViewPr>
  <p:slideViewPr>
    <p:cSldViewPr showGuides="1">
      <p:cViewPr varScale="1">
        <p:scale>
          <a:sx n="111" d="100"/>
          <a:sy n="111" d="100"/>
        </p:scale>
        <p:origin x="-84" y="-552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872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782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6439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55305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4129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576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437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088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850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21432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349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4416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37330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03406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71233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438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251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28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80354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0" y="19651"/>
            <a:ext cx="1352549" cy="51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gramotei.online/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logozavr.ru/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gramotei.online/" TargetMode="Externa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2493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A15223-398C-4076-8DB7-7E9DFA58C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9672" y="159484"/>
            <a:ext cx="3513857" cy="504056"/>
          </a:xfrm>
        </p:spPr>
        <p:txBody>
          <a:bodyPr/>
          <a:lstStyle/>
          <a:p>
            <a:r>
              <a:rPr lang="ru-RU" dirty="0"/>
              <a:t>2. сервис </a:t>
            </a:r>
            <a:r>
              <a:rPr lang="ru-RU" u="sng" dirty="0">
                <a:hlinkClick r:id="rId2"/>
              </a:rPr>
              <a:t>https://gramotei.online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50241FE-9988-4B57-BB93-DA93BBF8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8ECFBE-DA80-41E1-9B94-76EFF4D5A863}"/>
              </a:ext>
            </a:extLst>
          </p:cNvPr>
          <p:cNvPicPr>
            <a:picLocks noGrp="1"/>
          </p:cNvPicPr>
          <p:nvPr>
            <p:ph type="pic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683" t="6897" r="17748" b="42858"/>
          <a:stretch/>
        </p:blipFill>
        <p:spPr bwMode="auto">
          <a:xfrm>
            <a:off x="1579172" y="447514"/>
            <a:ext cx="7385315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4D92721C-86F5-4049-88EC-DECA06A6309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39249" y="3435846"/>
            <a:ext cx="7385314" cy="612068"/>
          </a:xfrm>
        </p:spPr>
        <p:txBody>
          <a:bodyPr/>
          <a:lstStyle/>
          <a:p>
            <a:r>
              <a:rPr lang="ru-RU" dirty="0"/>
              <a:t>Персональный тренер для школьников, позволяющий  школьникам отрабатывать  правила  русского языка.</a:t>
            </a:r>
          </a:p>
        </p:txBody>
      </p:sp>
    </p:spTree>
    <p:extLst>
      <p:ext uri="{BB962C8B-B14F-4D97-AF65-F5344CB8AC3E}">
        <p14:creationId xmlns:p14="http://schemas.microsoft.com/office/powerpoint/2010/main" xmlns="" val="278740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F45EA9-17FD-4B13-BD40-5DE917703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96" y="0"/>
            <a:ext cx="2916324" cy="612068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3 сервис </a:t>
            </a:r>
            <a:r>
              <a:rPr lang="ru-RU" sz="1400" u="sng" dirty="0">
                <a:hlinkClick r:id="rId2"/>
              </a:rPr>
              <a:t>www.logozavr.ru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D7C4AB7-0C20-48D5-B3C4-A6961A9D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33152E-663C-40AA-AF14-E76CB1BE41B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/>
          <a:srcRect l="24979" t="12069" r="23672"/>
          <a:stretch/>
        </p:blipFill>
        <p:spPr>
          <a:xfrm>
            <a:off x="2015716" y="598742"/>
            <a:ext cx="5616623" cy="3725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3F9178-DCCF-4092-906E-8840C5E45DDD}"/>
              </a:ext>
            </a:extLst>
          </p:cNvPr>
          <p:cNvSpPr txBox="1"/>
          <p:nvPr/>
        </p:nvSpPr>
        <p:spPr>
          <a:xfrm>
            <a:off x="1569915" y="4281358"/>
            <a:ext cx="7219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Обучающие и развивающие компьютерные игры: раскраски, </a:t>
            </a:r>
            <a:r>
              <a:rPr lang="ru-RU" sz="1400" dirty="0" err="1"/>
              <a:t>пазлы</a:t>
            </a:r>
            <a:r>
              <a:rPr lang="ru-RU" sz="1400" dirty="0"/>
              <a:t>, ребусы, </a:t>
            </a:r>
            <a:r>
              <a:rPr lang="ru-RU" sz="1400" dirty="0" err="1"/>
              <a:t>судоку</a:t>
            </a:r>
            <a:r>
              <a:rPr lang="ru-RU" sz="1400" dirty="0"/>
              <a:t> и многое другое для дошкольников и младших школьников. Учебно-методические программы для детских садов и начальных школ.</a:t>
            </a:r>
          </a:p>
        </p:txBody>
      </p:sp>
    </p:spTree>
    <p:extLst>
      <p:ext uri="{BB962C8B-B14F-4D97-AF65-F5344CB8AC3E}">
        <p14:creationId xmlns:p14="http://schemas.microsoft.com/office/powerpoint/2010/main" xmlns="" val="227043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3E635A-3E32-4BBC-979F-1B925F34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95486"/>
            <a:ext cx="7128792" cy="828092"/>
          </a:xfrm>
        </p:spPr>
        <p:txBody>
          <a:bodyPr/>
          <a:lstStyle/>
          <a:p>
            <a:r>
              <a:rPr lang="ru-RU" dirty="0"/>
              <a:t>4 сервис «Яндекс диск»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BA8D645-4139-4F3E-888E-006935AA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2D7389D-C3A5-4AEE-BA1C-18CAFC75A12C}"/>
              </a:ext>
            </a:extLst>
          </p:cNvPr>
          <p:cNvPicPr/>
          <p:nvPr/>
        </p:nvPicPr>
        <p:blipFill rotWithShape="1">
          <a:blip r:embed="rId2"/>
          <a:srcRect t="8172" r="585" b="38614"/>
          <a:stretch/>
        </p:blipFill>
        <p:spPr bwMode="auto">
          <a:xfrm>
            <a:off x="1547664" y="1168058"/>
            <a:ext cx="7380820" cy="3239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78608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B5A398-2A32-4BEA-BB2F-5B40D2B77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62" y="267494"/>
            <a:ext cx="7128792" cy="612068"/>
          </a:xfrm>
        </p:spPr>
        <p:txBody>
          <a:bodyPr>
            <a:normAutofit fontScale="90000"/>
          </a:bodyPr>
          <a:lstStyle/>
          <a:p>
            <a:r>
              <a:rPr lang="ru-RU" dirty="0"/>
              <a:t>5 сервис </a:t>
            </a:r>
            <a:r>
              <a:rPr lang="en-US" dirty="0"/>
              <a:t>https://mersibo.ru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7E5067-E122-4380-A39A-88370F477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6430" y="4299942"/>
            <a:ext cx="7640066" cy="720080"/>
          </a:xfrm>
        </p:spPr>
        <p:txBody>
          <a:bodyPr>
            <a:normAutofit/>
          </a:bodyPr>
          <a:lstStyle/>
          <a:p>
            <a:r>
              <a:rPr lang="ru-RU" dirty="0"/>
              <a:t>Доступ к  играм и  различным пособиям по тематике, ведение журнала, дневника ребёнка, календарь группы для организации эффективного взаимодействия с родителями и детьми, которые длительное время отсутствуют за занятии по причине болезни.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F60CD36-7592-4930-8E7A-0C4F0D27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024405C-C6FF-4003-9C9B-8A8ADF0681E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16650" t="9483" r="16023" b="12931"/>
          <a:stretch/>
        </p:blipFill>
        <p:spPr>
          <a:xfrm>
            <a:off x="1367644" y="585484"/>
            <a:ext cx="5652628" cy="3600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9E18FB8-F4C0-43B4-82ED-53F277F30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83" t="23282" r="16532" b="32500"/>
          <a:stretch/>
        </p:blipFill>
        <p:spPr>
          <a:xfrm>
            <a:off x="1396430" y="593062"/>
            <a:ext cx="7704856" cy="36424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694E218-7F7C-43E1-B55F-5A39845B8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9" t="9640" r="2669" b="10344"/>
          <a:stretch/>
        </p:blipFill>
        <p:spPr>
          <a:xfrm>
            <a:off x="1352223" y="593062"/>
            <a:ext cx="7749063" cy="35268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solidFill>
              <a:srgbClr val="01BFF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1541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31490"/>
            <a:ext cx="558062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err="1"/>
              <a:t>Кинезиофитнес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6588224" y="915566"/>
            <a:ext cx="2416358" cy="2700300"/>
          </a:xfrm>
        </p:spPr>
        <p:txBody>
          <a:bodyPr>
            <a:normAutofit/>
          </a:bodyPr>
          <a:lstStyle/>
          <a:p>
            <a:r>
              <a:rPr lang="ru-RU" sz="1800" b="1" u="sng" dirty="0"/>
              <a:t>Развивает: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600" b="1" dirty="0"/>
              <a:t>Память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600" b="1" dirty="0"/>
              <a:t>Внимание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600" b="1" dirty="0"/>
              <a:t>Мышление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600" b="1" dirty="0"/>
              <a:t>Речь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600" b="1" dirty="0"/>
              <a:t>Мелкую моторику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600" b="1" dirty="0"/>
              <a:t>Пространственные представления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AACC235-38C6-435F-A851-ED0DC8AD05A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43790" t="20602" r="27043" b="9723"/>
          <a:stretch/>
        </p:blipFill>
        <p:spPr>
          <a:xfrm rot="5400000">
            <a:off x="2308772" y="154458"/>
            <a:ext cx="359035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17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F83A8A9-880A-480A-B1A0-7E36D54B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620" y="1023578"/>
            <a:ext cx="7668852" cy="1764196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18223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54557" y="1347614"/>
            <a:ext cx="3816424" cy="15481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Применение </a:t>
            </a:r>
            <a:r>
              <a:rPr lang="ru-RU" dirty="0"/>
              <a:t>цифровых технологии в совместной деятельности учителя - логопеда и </a:t>
            </a:r>
            <a:r>
              <a:rPr lang="ru-RU" dirty="0" smtClean="0"/>
              <a:t>родителей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245666" y="3471850"/>
            <a:ext cx="4540595" cy="576064"/>
          </a:xfrm>
        </p:spPr>
        <p:txBody>
          <a:bodyPr>
            <a:normAutofit/>
          </a:bodyPr>
          <a:lstStyle/>
          <a:p>
            <a:r>
              <a:rPr lang="ru-RU" sz="1600" dirty="0"/>
              <a:t>Докладчик: </a:t>
            </a:r>
            <a:r>
              <a:rPr lang="ru-RU" sz="1600" dirty="0" err="1"/>
              <a:t>Маякова</a:t>
            </a:r>
            <a:r>
              <a:rPr lang="ru-RU" sz="1600" dirty="0"/>
              <a:t> Елена Владимировна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учитель – логопед, первой квалификационной категории</a:t>
            </a:r>
            <a:endParaRPr lang="ru-RU" sz="1000" i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1439652" y="0"/>
            <a:ext cx="2376264" cy="51435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C9892A-BEA2-416F-B45D-890E5DC16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" r="-1" b="4546"/>
          <a:stretch/>
        </p:blipFill>
        <p:spPr>
          <a:xfrm rot="16200000">
            <a:off x="198927" y="1403034"/>
            <a:ext cx="500172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997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59482"/>
            <a:ext cx="2772308" cy="101410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СОВРЕМЕННЫЕ РОДИТЕЛИ - ЭТО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414B4458-671C-425C-B7F8-93A0F51F1D4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63716" y="1274762"/>
            <a:ext cx="2700299" cy="1044959"/>
          </a:xfrm>
        </p:spPr>
        <p:txBody>
          <a:bodyPr>
            <a:normAutofit lnSpcReduction="10000"/>
          </a:bodyPr>
          <a:lstStyle/>
          <a:p>
            <a:pPr marL="228600" indent="-228600">
              <a:buAutoNum type="arabicPeriod"/>
            </a:pPr>
            <a:r>
              <a:rPr lang="ru-RU" dirty="0"/>
              <a:t>Знающие;</a:t>
            </a:r>
          </a:p>
          <a:p>
            <a:pPr marL="228600" indent="-228600">
              <a:buAutoNum type="arabicPeriod"/>
            </a:pPr>
            <a:r>
              <a:rPr lang="ru-RU" dirty="0"/>
              <a:t>Работающие      занятые;</a:t>
            </a:r>
          </a:p>
          <a:p>
            <a:pPr marL="228600" indent="-228600">
              <a:buAutoNum type="arabicPeriod"/>
            </a:pPr>
            <a:r>
              <a:rPr lang="ru-RU" dirty="0"/>
              <a:t>Любящие своих детей;</a:t>
            </a:r>
          </a:p>
          <a:p>
            <a:pPr marL="228600" indent="-228600">
              <a:buAutoNum type="arabicPeriod"/>
            </a:pPr>
            <a:r>
              <a:rPr lang="ru-RU" dirty="0"/>
              <a:t>Живущие в цифровой среде.</a:t>
            </a:r>
          </a:p>
          <a:p>
            <a:pPr marL="228600" indent="-228600">
              <a:buAutoNum type="arabicPeriod"/>
            </a:pPr>
            <a:endParaRPr lang="ru-RU" dirty="0"/>
          </a:p>
        </p:txBody>
      </p:sp>
      <p:pic>
        <p:nvPicPr>
          <p:cNvPr id="1026" name="Picture 2" descr="https://sznoskol.ru/images/foto/2020/12/081.jpg">
            <a:extLst>
              <a:ext uri="{FF2B5EF4-FFF2-40B4-BE49-F238E27FC236}">
                <a16:creationId xmlns:a16="http://schemas.microsoft.com/office/drawing/2014/main" xmlns="" id="{5D80A50F-BA4D-4CF8-8CE2-686F77304DCA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13" r="213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vsesvoi43.ru/wp-content/uploads/2020/04/Ot-roditelej-postupayut-zhaloby-na-organizatsiyu-distantsionnogo-obucheniya.jpeg">
            <a:extLst>
              <a:ext uri="{FF2B5EF4-FFF2-40B4-BE49-F238E27FC236}">
                <a16:creationId xmlns:a16="http://schemas.microsoft.com/office/drawing/2014/main" xmlns="" id="{5EA877F3-0E80-49C7-BF49-87661E47F749}"/>
              </a:ext>
            </a:extLst>
          </p:cNvPr>
          <p:cNvPicPr>
            <a:picLocks noGrp="1" noChangeAspect="1" noChangeArrowheads="1"/>
          </p:cNvPicPr>
          <p:nvPr>
            <p:ph type="pic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66" r="255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BB745B7-1D6E-4821-8C9E-F0B8A42BC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381" y="2643758"/>
            <a:ext cx="2249619" cy="2499577"/>
          </a:xfrm>
          <a:prstGeom prst="rect">
            <a:avLst/>
          </a:prstGeom>
        </p:spPr>
      </p:pic>
      <p:pic>
        <p:nvPicPr>
          <p:cNvPr id="16" name="Picture 6" descr="https://fb.ru/misc/i/gallery/56028/2520651.jpg">
            <a:extLst>
              <a:ext uri="{FF2B5EF4-FFF2-40B4-BE49-F238E27FC236}">
                <a16:creationId xmlns:a16="http://schemas.microsoft.com/office/drawing/2014/main" xmlns="" id="{B60E419F-F23A-4AA2-8E5E-F91085FED67B}"/>
              </a:ext>
            </a:extLst>
          </p:cNvPr>
          <p:cNvPicPr>
            <a:picLocks noGrp="1" noChangeAspect="1" noChangeArrowheads="1"/>
          </p:cNvPicPr>
          <p:nvPr>
            <p:ph type="pic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62" b="8862"/>
          <a:stretch>
            <a:fillRect/>
          </a:stretch>
        </p:blipFill>
        <p:spPr bwMode="auto">
          <a:xfrm>
            <a:off x="4587875" y="2643188"/>
            <a:ext cx="4556125" cy="25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D22C069-798B-40A8-A483-5013D0E7BE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2643188"/>
            <a:ext cx="3152478" cy="2448842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xmlns="" id="{FCD3EBBF-C3B5-47EB-9468-37172ECE8FF8}"/>
              </a:ext>
            </a:extLst>
          </p:cNvPr>
          <p:cNvSpPr/>
          <p:nvPr/>
        </p:nvSpPr>
        <p:spPr>
          <a:xfrm>
            <a:off x="2843808" y="1635646"/>
            <a:ext cx="144016" cy="45719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898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652" y="634399"/>
            <a:ext cx="4140460" cy="1656184"/>
          </a:xfrm>
        </p:spPr>
        <p:txBody>
          <a:bodyPr>
            <a:noAutofit/>
          </a:bodyPr>
          <a:lstStyle/>
          <a:p>
            <a:r>
              <a:rPr lang="ru-RU" sz="2800" b="1" dirty="0"/>
              <a:t>Цифровая технология  </a:t>
            </a:r>
            <a:r>
              <a:rPr lang="ru-RU" dirty="0"/>
              <a:t>- это способ организации современной образовательной среды, основанный на цифровых технологиях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2050" name="Picture 2" descr="https://www.armelleblog.com/wp-content/uploads/2016/10/7-Sophos-Home-Internet-Safety.jpg">
            <a:extLst>
              <a:ext uri="{FF2B5EF4-FFF2-40B4-BE49-F238E27FC236}">
                <a16:creationId xmlns:a16="http://schemas.microsoft.com/office/drawing/2014/main" xmlns="" id="{17D5F860-9732-4D6D-A8D4-E638ED2F0D73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81" r="16681"/>
          <a:stretch>
            <a:fillRect/>
          </a:stretch>
        </p:blipFill>
        <p:spPr bwMode="auto">
          <a:xfrm>
            <a:off x="5886705" y="-347751"/>
            <a:ext cx="2700300" cy="2703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14D93E8-A883-4133-B3B0-935A3A3F9E1B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>
          <a:blip r:embed="rId3"/>
          <a:srcRect l="7059" r="7059"/>
          <a:stretch>
            <a:fillRect/>
          </a:stretch>
        </p:blipFill>
        <p:spPr>
          <a:xfrm>
            <a:off x="2339752" y="2638834"/>
            <a:ext cx="2602983" cy="227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static.tildacdn.com/tild6263-3332-4435-a164-373834653938/IMG_20170628_110434.jpg">
            <a:extLst>
              <a:ext uri="{FF2B5EF4-FFF2-40B4-BE49-F238E27FC236}">
                <a16:creationId xmlns:a16="http://schemas.microsoft.com/office/drawing/2014/main" xmlns="" id="{01C3957C-48EA-49D6-AA8F-1E1AFC69E7B5}"/>
              </a:ext>
            </a:extLst>
          </p:cNvPr>
          <p:cNvPicPr>
            <a:picLocks noGrp="1" noChangeAspect="1" noChangeArrowheads="1"/>
          </p:cNvPicPr>
          <p:nvPr>
            <p:ph type="pic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14" r="5314"/>
          <a:stretch>
            <a:fillRect/>
          </a:stretch>
        </p:blipFill>
        <p:spPr bwMode="auto">
          <a:xfrm rot="756491">
            <a:off x="5445623" y="2483004"/>
            <a:ext cx="2935909" cy="2495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803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95486"/>
            <a:ext cx="7668344" cy="4250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Цифровая технология при взаимодействии с родителями позволяет: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75656" y="735546"/>
            <a:ext cx="7596844" cy="3672408"/>
          </a:xfrm>
        </p:spPr>
        <p:txBody>
          <a:bodyPr>
            <a:normAutofit fontScale="25000" lnSpcReduction="20000"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ru-RU" sz="8000" dirty="0"/>
              <a:t>расширить осведомленность родителей в вопросах воспитания и обучения детей с недоразвитием речи; </a:t>
            </a:r>
          </a:p>
          <a:p>
            <a:pPr marL="857250" indent="-857250">
              <a:buFont typeface="Wingdings" panose="05000000000000000000" pitchFamily="2" charset="2"/>
              <a:buChar char="v"/>
            </a:pPr>
            <a:r>
              <a:rPr lang="ru-RU" sz="8000" dirty="0"/>
              <a:t>реализовать коррекционные задачи, активизируя работу с родителями;</a:t>
            </a:r>
          </a:p>
          <a:p>
            <a:pPr marL="857250" indent="-857250">
              <a:buFont typeface="Wingdings" panose="05000000000000000000" pitchFamily="2" charset="2"/>
              <a:buChar char="v"/>
            </a:pPr>
            <a:r>
              <a:rPr lang="ru-RU" sz="8000" dirty="0"/>
              <a:t>применить индивидуальный подход к ребенку;</a:t>
            </a:r>
          </a:p>
          <a:p>
            <a:pPr marL="857250" indent="-857250">
              <a:buFont typeface="Wingdings" panose="05000000000000000000" pitchFamily="2" charset="2"/>
              <a:buChar char="v"/>
            </a:pPr>
            <a:r>
              <a:rPr lang="ru-RU" sz="8000" dirty="0"/>
              <a:t>сформировать в определенной степени сотрудничество между ребенком, учителем-логопедом и родителями;</a:t>
            </a:r>
          </a:p>
          <a:p>
            <a:pPr marL="857250" indent="-857250">
              <a:buFont typeface="Wingdings" panose="05000000000000000000" pitchFamily="2" charset="2"/>
              <a:buChar char="v"/>
            </a:pPr>
            <a:r>
              <a:rPr lang="ru-RU" sz="8000" dirty="0"/>
              <a:t>повысить компетентность родителей в коррекционно-развивающей работе.</a:t>
            </a:r>
            <a:r>
              <a:rPr lang="ru-RU" sz="6400" dirty="0"/>
              <a:t> </a:t>
            </a: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577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E56BC5-DB1B-4849-819E-D9D4F577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231490"/>
            <a:ext cx="5468950" cy="5400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Использование цифровых технологий при взаимодействии с родителями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537D504-C9DE-494C-BE85-A8F914EB0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1640" y="1167594"/>
            <a:ext cx="5274034" cy="603647"/>
          </a:xfrm>
        </p:spPr>
        <p:txBody>
          <a:bodyPr>
            <a:normAutofit/>
          </a:bodyPr>
          <a:lstStyle/>
          <a:p>
            <a:pPr marL="285750" indent="-285750">
              <a:buFont typeface="+mj-lt"/>
              <a:buAutoNum type="romanUcPeriod"/>
            </a:pPr>
            <a:r>
              <a:rPr lang="ru-RU" sz="2800" dirty="0"/>
              <a:t>Информирование родителей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A64FD4A-CD5B-410F-976F-B1519B18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93A520C-6C93-4FA7-B7C1-9E6620E57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674" y="977595"/>
            <a:ext cx="1098674" cy="1018091"/>
          </a:xfrm>
          <a:prstGeom prst="ellipse">
            <a:avLst/>
          </a:prstGeom>
          <a:ln w="63500" cap="rnd">
            <a:solidFill>
              <a:srgbClr val="003E8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D79FC91-9510-49B3-90BC-60804293D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915566"/>
            <a:ext cx="1185635" cy="11856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AA567AE-FD8C-44E0-A93B-57E5C7750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" t="9401" r="39409" b="10800"/>
          <a:stretch/>
        </p:blipFill>
        <p:spPr>
          <a:xfrm>
            <a:off x="1403648" y="501520"/>
            <a:ext cx="6336704" cy="4688261"/>
          </a:xfrm>
          <a:prstGeom prst="rect">
            <a:avLst/>
          </a:prstGeom>
          <a:ln w="38100" cap="sq">
            <a:solidFill>
              <a:srgbClr val="01BFF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1552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</a:t>
            </a:r>
            <a:r>
              <a:rPr lang="ru-RU" dirty="0"/>
              <a:t>Просвещение родителей.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AEEFDE4-170A-47CC-A11D-97794F0595D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/>
          <a:srcRect l="2669" t="8620" r="2669" b="3448"/>
          <a:stretch/>
        </p:blipFill>
        <p:spPr>
          <a:xfrm>
            <a:off x="1547664" y="1172335"/>
            <a:ext cx="5364596" cy="3954830"/>
          </a:xfrm>
          <a:prstGeom prst="rect">
            <a:avLst/>
          </a:prstGeom>
          <a:ln w="19050" cap="sq">
            <a:solidFill>
              <a:srgbClr val="0073F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47E9C33-BBF4-4306-9F1C-072EF79FB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6" t="9401" r="7082" b="4500"/>
          <a:stretch/>
        </p:blipFill>
        <p:spPr>
          <a:xfrm>
            <a:off x="1547664" y="1189599"/>
            <a:ext cx="6444716" cy="3905519"/>
          </a:xfrm>
          <a:prstGeom prst="rect">
            <a:avLst/>
          </a:prstGeom>
          <a:ln w="38100" cap="sq">
            <a:solidFill>
              <a:srgbClr val="0073F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1521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43614A-B849-458C-9682-9AFFF078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843" y="591530"/>
            <a:ext cx="5372790" cy="369327"/>
          </a:xfrm>
        </p:spPr>
        <p:txBody>
          <a:bodyPr>
            <a:normAutofit fontScale="90000"/>
          </a:bodyPr>
          <a:lstStyle/>
          <a:p>
            <a:r>
              <a:rPr lang="en-US" dirty="0"/>
              <a:t>III. </a:t>
            </a:r>
            <a:r>
              <a:rPr lang="ru-RU" dirty="0"/>
              <a:t>ОБУЧЕНИЕ РОДИТЕЛЕЙ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10E9B99-DF62-42AB-88D1-70F7028E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A2816987-6F48-495A-8619-F2D0C27A897D}"/>
              </a:ext>
            </a:extLst>
          </p:cNvPr>
          <p:cNvGrpSpPr/>
          <p:nvPr/>
        </p:nvGrpSpPr>
        <p:grpSpPr>
          <a:xfrm>
            <a:off x="1620949" y="1244078"/>
            <a:ext cx="3590784" cy="3028178"/>
            <a:chOff x="1925758" y="-331934"/>
            <a:chExt cx="3590784" cy="3028178"/>
          </a:xfrm>
        </p:grpSpPr>
        <p:pic>
          <p:nvPicPr>
            <p:cNvPr id="3074" name="Picture 2" descr="https://sun9-46.userapi.com/impf/fihcbmR_yWtq1gfCNtGnnrzolj5FO9Zt_H3FXg/zcS5HfksM3o.jpg?size=1920x1439&amp;quality=96&amp;sign=babd2b5d05c04d50e3cc869e3a821a50&amp;type=album">
              <a:extLst>
                <a:ext uri="{FF2B5EF4-FFF2-40B4-BE49-F238E27FC236}">
                  <a16:creationId xmlns:a16="http://schemas.microsoft.com/office/drawing/2014/main" xmlns="" id="{86453114-AAC4-4204-9D1E-773794497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758" y="-331934"/>
              <a:ext cx="3590784" cy="3028178"/>
            </a:xfrm>
            <a:prstGeom prst="rect">
              <a:avLst/>
            </a:prstGeom>
            <a:ln w="38100" cap="sq">
              <a:solidFill>
                <a:srgbClr val="0073F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 descr="https://techjaja.com/wp-content/uploads/2020/04/Zoom-NITA-Uganda.jpg">
              <a:extLst>
                <a:ext uri="{FF2B5EF4-FFF2-40B4-BE49-F238E27FC236}">
                  <a16:creationId xmlns:a16="http://schemas.microsoft.com/office/drawing/2014/main" xmlns="" id="{B39B0184-BA2F-42BD-B23B-3789B7FBD2E1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497" y="23630"/>
              <a:ext cx="1440160" cy="5760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8" name="Picture 6" descr="https://i.playground.ru/p/yNg4zuS72MJbCkrUBsBFrw.jpeg">
            <a:extLst>
              <a:ext uri="{FF2B5EF4-FFF2-40B4-BE49-F238E27FC236}">
                <a16:creationId xmlns:a16="http://schemas.microsoft.com/office/drawing/2014/main" xmlns="" id="{F5A9D9A0-7877-4594-9DDE-AB7FF94960C5}"/>
              </a:ext>
            </a:extLst>
          </p:cNvPr>
          <p:cNvPicPr>
            <a:picLocks noGrp="1" noChangeAspect="1" noChangeArrowheads="1"/>
          </p:cNvPicPr>
          <p:nvPr>
            <p:ph type="pic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46" b="5446"/>
          <a:stretch>
            <a:fillRect/>
          </a:stretch>
        </p:blipFill>
        <p:spPr bwMode="auto">
          <a:xfrm>
            <a:off x="5659925" y="1201030"/>
            <a:ext cx="2391527" cy="621997"/>
          </a:xfrm>
          <a:prstGeom prst="rect">
            <a:avLst/>
          </a:prstGeom>
          <a:ln w="38100" cap="sq">
            <a:solidFill>
              <a:srgbClr val="0072D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4DBAB8-E8A2-47B1-944E-D636DE960CFB}"/>
              </a:ext>
            </a:extLst>
          </p:cNvPr>
          <p:cNvSpPr txBox="1"/>
          <p:nvPr/>
        </p:nvSpPr>
        <p:spPr>
          <a:xfrm>
            <a:off x="8051452" y="4531597"/>
            <a:ext cx="432048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7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B26FF80-AE8A-434B-9BDE-7CF1B862B3E9}"/>
              </a:ext>
            </a:extLst>
          </p:cNvPr>
          <p:cNvSpPr txBox="1"/>
          <p:nvPr/>
        </p:nvSpPr>
        <p:spPr>
          <a:xfrm>
            <a:off x="7953679" y="4206191"/>
            <a:ext cx="432048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7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71C4881-F50B-4DC2-8F28-B8E4A0E66029}"/>
              </a:ext>
            </a:extLst>
          </p:cNvPr>
          <p:cNvSpPr txBox="1"/>
          <p:nvPr/>
        </p:nvSpPr>
        <p:spPr>
          <a:xfrm>
            <a:off x="7729034" y="2829888"/>
            <a:ext cx="429351" cy="162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70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E462FA56-EEDE-4CB5-91DF-5C5AAE1EC065}"/>
              </a:ext>
            </a:extLst>
          </p:cNvPr>
          <p:cNvGrpSpPr/>
          <p:nvPr/>
        </p:nvGrpSpPr>
        <p:grpSpPr>
          <a:xfrm>
            <a:off x="5447453" y="1958342"/>
            <a:ext cx="3240360" cy="3061680"/>
            <a:chOff x="5508105" y="1967718"/>
            <a:chExt cx="3240360" cy="3061680"/>
          </a:xfrm>
        </p:grpSpPr>
        <p:pic>
          <p:nvPicPr>
            <p:cNvPr id="3080" name="Picture 8" descr="https://sun9-80.userapi.com/impf/ufegsQwK6CSKzCiXUgghd5XyCU8eN0888XiMSQ/WnmjWzXXgrU.jpg?size=1600x1600&amp;quality=95&amp;sign=097de2fad622eef407e9a7dff4f107ca&amp;type=album">
              <a:extLst>
                <a:ext uri="{FF2B5EF4-FFF2-40B4-BE49-F238E27FC236}">
                  <a16:creationId xmlns:a16="http://schemas.microsoft.com/office/drawing/2014/main" xmlns="" id="{2834D018-D3FE-4B0F-B511-16731F63F3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45"/>
            <a:stretch/>
          </p:blipFill>
          <p:spPr bwMode="auto">
            <a:xfrm>
              <a:off x="5508105" y="1967718"/>
              <a:ext cx="3240360" cy="3061680"/>
            </a:xfrm>
            <a:prstGeom prst="rect">
              <a:avLst/>
            </a:prstGeom>
            <a:ln w="38100" cap="sq">
              <a:solidFill>
                <a:srgbClr val="0072DF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 descr="https://cdn4.vectorstock.com/i/1000x1000/63/98/whatsapp-messenger-icon-simple-style-vector-7616398.jpg">
              <a:extLst>
                <a:ext uri="{FF2B5EF4-FFF2-40B4-BE49-F238E27FC236}">
                  <a16:creationId xmlns:a16="http://schemas.microsoft.com/office/drawing/2014/main" xmlns="" id="{6369E254-BA37-4A74-8B6D-FCB8B4AEC51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470" t="16761" r="20349" b="29602"/>
            <a:stretch/>
          </p:blipFill>
          <p:spPr bwMode="auto">
            <a:xfrm>
              <a:off x="8104460" y="4406247"/>
              <a:ext cx="562533" cy="50576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22136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D80B72-39AA-4D07-88B5-8625802A2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237" y="0"/>
            <a:ext cx="7128792" cy="699542"/>
          </a:xfrm>
        </p:spPr>
        <p:txBody>
          <a:bodyPr/>
          <a:lstStyle/>
          <a:p>
            <a:pPr algn="ctr"/>
            <a:r>
              <a:rPr lang="en-US" dirty="0"/>
              <a:t>IV</a:t>
            </a:r>
            <a:r>
              <a:rPr lang="ru-RU" dirty="0"/>
              <a:t>.Использование сервисов: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AD7CDA3-6B8D-4906-B276-06A2A1CA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19BF266-DE47-4E86-95D1-FC0307CA3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1138" y="3831890"/>
            <a:ext cx="7164796" cy="775196"/>
          </a:xfrm>
        </p:spPr>
        <p:txBody>
          <a:bodyPr>
            <a:normAutofit/>
          </a:bodyPr>
          <a:lstStyle/>
          <a:p>
            <a:r>
              <a:rPr lang="ru-RU" sz="1100" dirty="0"/>
              <a:t>Персональный тренер для школьников, позволяющий  школьникам отрабатывать  правила  русского языка.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84289D7-B3A3-4731-87FB-83A5F6A92185}"/>
              </a:ext>
            </a:extLst>
          </p:cNvPr>
          <p:cNvSpPr/>
          <p:nvPr/>
        </p:nvSpPr>
        <p:spPr>
          <a:xfrm>
            <a:off x="1799692" y="618242"/>
            <a:ext cx="3514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1. сервис </a:t>
            </a:r>
            <a:r>
              <a:rPr lang="ru-RU" u="sng" dirty="0">
                <a:hlinkClick r:id="rId2"/>
              </a:rPr>
              <a:t>https://gramotei.online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4A5BC9D-E9DC-40ED-A13E-52E8B262DA77}"/>
              </a:ext>
            </a:extLst>
          </p:cNvPr>
          <p:cNvPicPr>
            <a:picLocks noGrp="1"/>
          </p:cNvPicPr>
          <p:nvPr>
            <p:ph type="pic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683" t="6897" r="17748" b="42858"/>
          <a:stretch/>
        </p:blipFill>
        <p:spPr bwMode="auto">
          <a:xfrm>
            <a:off x="1621138" y="924012"/>
            <a:ext cx="7385315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38082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12810</TotalTime>
  <Words>268</Words>
  <Application>Microsoft Office PowerPoint</Application>
  <PresentationFormat>Экран (16:9)</PresentationFormat>
  <Paragraphs>49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Применение цифровых технологии в совместной деятельности учителя - логопеда и родителей</vt:lpstr>
      <vt:lpstr>СОВРЕМЕННЫЕ РОДИТЕЛИ - ЭТО</vt:lpstr>
      <vt:lpstr>Цифровая технология  - это способ организации современной образовательной среды, основанный на цифровых технологиях</vt:lpstr>
      <vt:lpstr>Цифровая технология при взаимодействии с родителями позволяет:</vt:lpstr>
      <vt:lpstr>Использование цифровых технологий при взаимодействии с родителями</vt:lpstr>
      <vt:lpstr>II. Просвещение родителей.</vt:lpstr>
      <vt:lpstr>III. ОБУЧЕНИЕ РОДИТЕЛЕЙ</vt:lpstr>
      <vt:lpstr>IV.Использование сервисов:</vt:lpstr>
      <vt:lpstr>Слайд 10</vt:lpstr>
      <vt:lpstr>3 сервис www.logozavr.ru </vt:lpstr>
      <vt:lpstr>4 сервис «Яндекс диск»</vt:lpstr>
      <vt:lpstr>5 сервис https://mersibo.ru </vt:lpstr>
      <vt:lpstr>      Кинезиофитнес 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Admin</cp:lastModifiedBy>
  <cp:revision>334</cp:revision>
  <cp:lastPrinted>2017-03-30T08:39:18Z</cp:lastPrinted>
  <dcterms:created xsi:type="dcterms:W3CDTF">2017-03-23T13:26:11Z</dcterms:created>
  <dcterms:modified xsi:type="dcterms:W3CDTF">2022-03-23T20:48:02Z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